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382" r:id="rId2"/>
    <p:sldId id="383" r:id="rId3"/>
    <p:sldId id="384" r:id="rId4"/>
    <p:sldId id="388" r:id="rId5"/>
    <p:sldId id="389" r:id="rId6"/>
    <p:sldId id="385" r:id="rId7"/>
    <p:sldId id="386" r:id="rId8"/>
    <p:sldId id="387" r:id="rId9"/>
    <p:sldId id="390" r:id="rId10"/>
    <p:sldId id="393" r:id="rId11"/>
    <p:sldId id="394" r:id="rId12"/>
    <p:sldId id="391" r:id="rId13"/>
    <p:sldId id="392"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644"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63F50C-D79E-47A2-975E-C0E9B64EE8EE}" type="datetimeFigureOut">
              <a:rPr lang="en-US" smtClean="0"/>
              <a:t>5/4/2020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14FCB56-6AA7-4F4C-9937-81101D4DA1D2}" type="slidenum">
              <a:rPr lang="en-US" smtClean="0"/>
              <a:t>‹#›</a:t>
            </a:fld>
            <a:endParaRPr lang="en-US"/>
          </a:p>
        </p:txBody>
      </p:sp>
    </p:spTree>
    <p:extLst>
      <p:ext uri="{BB962C8B-B14F-4D97-AF65-F5344CB8AC3E}">
        <p14:creationId xmlns:p14="http://schemas.microsoft.com/office/powerpoint/2010/main" val="174191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31838" y="4621213"/>
            <a:ext cx="5851525" cy="4799012"/>
          </a:xfrm>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base" latinLnBrk="0" hangingPunct="1">
              <a:lnSpc>
                <a:spcPct val="100000"/>
              </a:lnSpc>
              <a:spcBef>
                <a:spcPct val="0"/>
              </a:spcBef>
              <a:spcAft>
                <a:spcPct val="0"/>
              </a:spcAft>
              <a:buClrTx/>
              <a:buSzTx/>
              <a:buFontTx/>
              <a:buNone/>
              <a:tabLst/>
              <a:defRPr/>
            </a:pPr>
            <a:fld id="{765CDBB6-8B02-493A-BF52-6784F9F81C18}" type="slidenum">
              <a:rPr kumimoji="0" lang="en-US" sz="1200" b="0" i="0" u="none" strike="noStrike" kern="1200" cap="none" spc="0" normalizeH="0" baseline="0" noProof="0" smtClean="0">
                <a:ln>
                  <a:noFill/>
                </a:ln>
                <a:solidFill>
                  <a:prstClr val="black"/>
                </a:solidFill>
                <a:effectLst/>
                <a:uLnTx/>
                <a:uFillTx/>
                <a:latin typeface="Arial" charset="0"/>
                <a:ea typeface="ＭＳ Ｐゴシック" charset="-128"/>
                <a:cs typeface="+mn-cs"/>
              </a:rPr>
              <a:pPr marL="0" marR="0" lvl="0" indent="0" algn="r" defTabSz="457200" rtl="0" eaLnBrk="1" fontAlgn="base" latinLnBrk="0" hangingPunct="1">
                <a:lnSpc>
                  <a:spcPct val="100000"/>
                </a:lnSpc>
                <a:spcBef>
                  <a:spcPct val="0"/>
                </a:spcBef>
                <a:spcAft>
                  <a:spcPct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265276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31838" y="4621213"/>
            <a:ext cx="5851525" cy="4799012"/>
          </a:xfrm>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base" latinLnBrk="0" hangingPunct="1">
              <a:lnSpc>
                <a:spcPct val="100000"/>
              </a:lnSpc>
              <a:spcBef>
                <a:spcPct val="0"/>
              </a:spcBef>
              <a:spcAft>
                <a:spcPct val="0"/>
              </a:spcAft>
              <a:buClrTx/>
              <a:buSzTx/>
              <a:buFontTx/>
              <a:buNone/>
              <a:tabLst/>
              <a:defRPr/>
            </a:pPr>
            <a:fld id="{765CDBB6-8B02-493A-BF52-6784F9F81C18}" type="slidenum">
              <a:rPr kumimoji="0" lang="en-US" sz="1200" b="0" i="0" u="none" strike="noStrike" kern="1200" cap="none" spc="0" normalizeH="0" baseline="0" noProof="0" smtClean="0">
                <a:ln>
                  <a:noFill/>
                </a:ln>
                <a:solidFill>
                  <a:prstClr val="black"/>
                </a:solidFill>
                <a:effectLst/>
                <a:uLnTx/>
                <a:uFillTx/>
                <a:latin typeface="Arial" charset="0"/>
                <a:ea typeface="ＭＳ Ｐゴシック" charset="-128"/>
                <a:cs typeface="+mn-cs"/>
              </a:rPr>
              <a:pPr marL="0" marR="0" lvl="0" indent="0" algn="r" defTabSz="457200" rtl="0" eaLnBrk="1" fontAlgn="base" latinLnBrk="0" hangingPunct="1">
                <a:lnSpc>
                  <a:spcPct val="100000"/>
                </a:lnSpc>
                <a:spcBef>
                  <a:spcPct val="0"/>
                </a:spcBef>
                <a:spcAft>
                  <a:spcPct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34921646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fld id="{CAD6FD90-918A-4E18-8EE1-54C361EBE6CD}" type="datetime1">
              <a:rPr lang="en-US"/>
              <a:pPr/>
              <a:t>5/4/2020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913990DC-F4EA-45B2-A863-FB8B42731DFC}" type="slidenum">
              <a:rPr lang="en-US"/>
              <a:pPr/>
              <a:t>‹#›</a:t>
            </a:fld>
            <a:endParaRPr lang="en-US"/>
          </a:p>
        </p:txBody>
      </p:sp>
    </p:spTree>
    <p:extLst>
      <p:ext uri="{BB962C8B-B14F-4D97-AF65-F5344CB8AC3E}">
        <p14:creationId xmlns:p14="http://schemas.microsoft.com/office/powerpoint/2010/main" val="12346845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4DD1D641-B0F0-44DE-A35A-BFE6022734FD}" type="datetime1">
              <a:rPr lang="en-US"/>
              <a:pPr/>
              <a:t>5/4/2020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8B212B8C-F9F3-408C-95C4-0DCBC766EC87}" type="slidenum">
              <a:rPr lang="en-US"/>
              <a:pPr/>
              <a:t>‹#›</a:t>
            </a:fld>
            <a:endParaRPr lang="en-US"/>
          </a:p>
        </p:txBody>
      </p:sp>
    </p:spTree>
    <p:extLst>
      <p:ext uri="{BB962C8B-B14F-4D97-AF65-F5344CB8AC3E}">
        <p14:creationId xmlns:p14="http://schemas.microsoft.com/office/powerpoint/2010/main" val="18864779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1F3CB18B-5D11-4E32-B72C-8A11DB821E02}" type="datetime1">
              <a:rPr lang="en-US"/>
              <a:pPr/>
              <a:t>5/4/2020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DAD84DD3-BF09-4AD4-B705-60D603815E1E}" type="slidenum">
              <a:rPr lang="en-US"/>
              <a:pPr/>
              <a:t>‹#›</a:t>
            </a:fld>
            <a:endParaRPr lang="en-US"/>
          </a:p>
        </p:txBody>
      </p:sp>
    </p:spTree>
    <p:extLst>
      <p:ext uri="{BB962C8B-B14F-4D97-AF65-F5344CB8AC3E}">
        <p14:creationId xmlns:p14="http://schemas.microsoft.com/office/powerpoint/2010/main" val="7823599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B290D1B5-6790-4F46-9345-E5FF8B4D2EEC}" type="datetime1">
              <a:rPr lang="en-US"/>
              <a:pPr/>
              <a:t>5/4/2020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6C44233A-4C8C-4772-8654-B34712BA072C}" type="slidenum">
              <a:rPr lang="en-US"/>
              <a:pPr/>
              <a:t>‹#›</a:t>
            </a:fld>
            <a:endParaRPr lang="en-US"/>
          </a:p>
        </p:txBody>
      </p:sp>
    </p:spTree>
    <p:extLst>
      <p:ext uri="{BB962C8B-B14F-4D97-AF65-F5344CB8AC3E}">
        <p14:creationId xmlns:p14="http://schemas.microsoft.com/office/powerpoint/2010/main" val="41626244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fld id="{E7B7AF94-1869-409B-A6AD-B5C699A4C5BF}" type="datetime1">
              <a:rPr lang="en-US"/>
              <a:pPr/>
              <a:t>5/4/2020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405E355D-57ED-4A55-8D4E-8D3A87A1FDB7}" type="slidenum">
              <a:rPr lang="en-US"/>
              <a:pPr/>
              <a:t>‹#›</a:t>
            </a:fld>
            <a:endParaRPr lang="en-US"/>
          </a:p>
        </p:txBody>
      </p:sp>
    </p:spTree>
    <p:extLst>
      <p:ext uri="{BB962C8B-B14F-4D97-AF65-F5344CB8AC3E}">
        <p14:creationId xmlns:p14="http://schemas.microsoft.com/office/powerpoint/2010/main" val="1923982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fld id="{A2C18A9F-E168-46B5-BEBC-C9E605EB59CA}" type="datetime1">
              <a:rPr lang="en-US"/>
              <a:pPr/>
              <a:t>5/4/2020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CB05D037-2CBC-4387-8275-64E649B84665}" type="slidenum">
              <a:rPr lang="en-US"/>
              <a:pPr/>
              <a:t>‹#›</a:t>
            </a:fld>
            <a:endParaRPr lang="en-US"/>
          </a:p>
        </p:txBody>
      </p:sp>
    </p:spTree>
    <p:extLst>
      <p:ext uri="{BB962C8B-B14F-4D97-AF65-F5344CB8AC3E}">
        <p14:creationId xmlns:p14="http://schemas.microsoft.com/office/powerpoint/2010/main" val="5423398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fld id="{FA2F4162-F0D3-496D-B1D7-448A5B111534}" type="datetime1">
              <a:rPr lang="en-US"/>
              <a:pPr/>
              <a:t>5/4/2020</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5CE184D1-8C72-4F57-B7D3-A95232C22A3D}" type="slidenum">
              <a:rPr lang="en-US"/>
              <a:pPr/>
              <a:t>‹#›</a:t>
            </a:fld>
            <a:endParaRPr lang="en-US"/>
          </a:p>
        </p:txBody>
      </p:sp>
    </p:spTree>
    <p:extLst>
      <p:ext uri="{BB962C8B-B14F-4D97-AF65-F5344CB8AC3E}">
        <p14:creationId xmlns:p14="http://schemas.microsoft.com/office/powerpoint/2010/main" val="24685801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fld id="{21CF4D67-FD25-41A9-9550-5417676B11F7}" type="datetime1">
              <a:rPr lang="en-US"/>
              <a:pPr/>
              <a:t>5/4/2020</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28D668DC-49A6-4CB1-B526-A449686A2B4A}" type="slidenum">
              <a:rPr lang="en-US"/>
              <a:pPr/>
              <a:t>‹#›</a:t>
            </a:fld>
            <a:endParaRPr lang="en-US"/>
          </a:p>
        </p:txBody>
      </p:sp>
    </p:spTree>
    <p:extLst>
      <p:ext uri="{BB962C8B-B14F-4D97-AF65-F5344CB8AC3E}">
        <p14:creationId xmlns:p14="http://schemas.microsoft.com/office/powerpoint/2010/main" val="38908469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4B4759CF-1CD7-4FE6-B1F8-90DCBA766DF3}" type="datetime1">
              <a:rPr lang="en-US"/>
              <a:pPr/>
              <a:t>5/4/2020</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F9865E4F-FCDE-4766-A2C3-7CD491C94B52}" type="slidenum">
              <a:rPr lang="en-US"/>
              <a:pPr/>
              <a:t>‹#›</a:t>
            </a:fld>
            <a:endParaRPr lang="en-US"/>
          </a:p>
        </p:txBody>
      </p:sp>
    </p:spTree>
    <p:extLst>
      <p:ext uri="{BB962C8B-B14F-4D97-AF65-F5344CB8AC3E}">
        <p14:creationId xmlns:p14="http://schemas.microsoft.com/office/powerpoint/2010/main" val="27903997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fld id="{BEF73DE8-DB43-4875-9A4E-62EB844E299D}" type="datetime1">
              <a:rPr lang="en-US"/>
              <a:pPr/>
              <a:t>5/4/2020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058C3AAC-7716-409E-BF8F-A24070E7EE2E}" type="slidenum">
              <a:rPr lang="en-US"/>
              <a:pPr/>
              <a:t>‹#›</a:t>
            </a:fld>
            <a:endParaRPr lang="en-US"/>
          </a:p>
        </p:txBody>
      </p:sp>
    </p:spTree>
    <p:extLst>
      <p:ext uri="{BB962C8B-B14F-4D97-AF65-F5344CB8AC3E}">
        <p14:creationId xmlns:p14="http://schemas.microsoft.com/office/powerpoint/2010/main" val="36287532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fld id="{C780AD2A-A3BA-49C2-9976-BCFD4D84AFB8}" type="datetime1">
              <a:rPr lang="en-US"/>
              <a:pPr/>
              <a:t>5/4/2020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7C14BABD-6917-4952-8BF0-77CC287CEB94}" type="slidenum">
              <a:rPr lang="en-US"/>
              <a:pPr/>
              <a:t>‹#›</a:t>
            </a:fld>
            <a:endParaRPr lang="en-US"/>
          </a:p>
        </p:txBody>
      </p:sp>
    </p:spTree>
    <p:extLst>
      <p:ext uri="{BB962C8B-B14F-4D97-AF65-F5344CB8AC3E}">
        <p14:creationId xmlns:p14="http://schemas.microsoft.com/office/powerpoint/2010/main" val="18170523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05_PPT-template.jpg"/>
          <p:cNvPicPr>
            <a:picLocks noChangeAspect="1"/>
          </p:cNvPicPr>
          <p:nvPr/>
        </p:nvPicPr>
        <p:blipFill>
          <a:blip r:embed="rId13"/>
          <a:stretch>
            <a:fillRect/>
          </a:stretch>
        </p:blipFill>
        <p:spPr>
          <a:xfrm>
            <a:off x="0" y="0"/>
            <a:ext cx="12192000" cy="6858000"/>
          </a:xfrm>
          <a:prstGeom prst="rect">
            <a:avLst/>
          </a:prstGeom>
        </p:spPr>
      </p:pic>
      <p:sp>
        <p:nvSpPr>
          <p:cNvPr id="1027" name="Title Placeholder 1"/>
          <p:cNvSpPr>
            <a:spLocks noGrp="1"/>
          </p:cNvSpPr>
          <p:nvPr>
            <p:ph type="title"/>
          </p:nvPr>
        </p:nvSpPr>
        <p:spPr bwMode="auto">
          <a:xfrm>
            <a:off x="609600" y="274638"/>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8" name="Text Placeholder 2"/>
          <p:cNvSpPr>
            <a:spLocks noGrp="1"/>
          </p:cNvSpPr>
          <p:nvPr>
            <p:ph type="body" idx="1"/>
          </p:nvPr>
        </p:nvSpPr>
        <p:spPr bwMode="auto">
          <a:xfrm>
            <a:off x="609600" y="1600201"/>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charset="0"/>
              </a:defRPr>
            </a:lvl1pPr>
          </a:lstStyle>
          <a:p>
            <a:fld id="{675D6C7D-0841-4EC9-887C-1E7FE37CFB56}" type="datetime1">
              <a:rPr lang="en-US"/>
              <a:pPr/>
              <a:t>5/4/2020</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ea typeface="+mn-ea"/>
              </a:defRPr>
            </a:lvl1pPr>
          </a:lstStyle>
          <a:p>
            <a:pPr>
              <a:defRPr/>
            </a:pPr>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charset="0"/>
              </a:defRPr>
            </a:lvl1pPr>
          </a:lstStyle>
          <a:p>
            <a:fld id="{F39E1125-9B46-4E39-9C0F-60D1120126F5}" type="slidenum">
              <a:rPr lang="en-US"/>
              <a:pPr/>
              <a:t>‹#›</a:t>
            </a:fld>
            <a:endParaRPr lang="en-US"/>
          </a:p>
        </p:txBody>
      </p:sp>
    </p:spTree>
    <p:extLst>
      <p:ext uri="{BB962C8B-B14F-4D97-AF65-F5344CB8AC3E}">
        <p14:creationId xmlns:p14="http://schemas.microsoft.com/office/powerpoint/2010/main" val="242721323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57200" rtl="0" eaLnBrk="1" fontAlgn="base" hangingPunct="1">
        <a:spcBef>
          <a:spcPct val="0"/>
        </a:spcBef>
        <a:spcAft>
          <a:spcPct val="0"/>
        </a:spcAft>
        <a:defRPr sz="4400" kern="1200">
          <a:solidFill>
            <a:schemeClr val="tx1"/>
          </a:solidFill>
          <a:latin typeface="+mj-lt"/>
          <a:ea typeface="ＭＳ Ｐゴシック" charset="-128"/>
          <a:cs typeface="+mj-cs"/>
        </a:defRPr>
      </a:lvl1pPr>
      <a:lvl2pPr algn="ctr" defTabSz="457200" rtl="0" eaLnBrk="1" fontAlgn="base" hangingPunct="1">
        <a:spcBef>
          <a:spcPct val="0"/>
        </a:spcBef>
        <a:spcAft>
          <a:spcPct val="0"/>
        </a:spcAft>
        <a:defRPr sz="4400">
          <a:solidFill>
            <a:schemeClr val="tx1"/>
          </a:solidFill>
          <a:latin typeface="Calibri" charset="0"/>
          <a:ea typeface="ＭＳ Ｐゴシック" charset="-128"/>
        </a:defRPr>
      </a:lvl2pPr>
      <a:lvl3pPr algn="ctr" defTabSz="457200" rtl="0" eaLnBrk="1" fontAlgn="base" hangingPunct="1">
        <a:spcBef>
          <a:spcPct val="0"/>
        </a:spcBef>
        <a:spcAft>
          <a:spcPct val="0"/>
        </a:spcAft>
        <a:defRPr sz="4400">
          <a:solidFill>
            <a:schemeClr val="tx1"/>
          </a:solidFill>
          <a:latin typeface="Calibri" charset="0"/>
          <a:ea typeface="ＭＳ Ｐゴシック" charset="-128"/>
        </a:defRPr>
      </a:lvl3pPr>
      <a:lvl4pPr algn="ctr" defTabSz="457200" rtl="0" eaLnBrk="1" fontAlgn="base" hangingPunct="1">
        <a:spcBef>
          <a:spcPct val="0"/>
        </a:spcBef>
        <a:spcAft>
          <a:spcPct val="0"/>
        </a:spcAft>
        <a:defRPr sz="4400">
          <a:solidFill>
            <a:schemeClr val="tx1"/>
          </a:solidFill>
          <a:latin typeface="Calibri" charset="0"/>
          <a:ea typeface="ＭＳ Ｐゴシック" charset="-128"/>
        </a:defRPr>
      </a:lvl4pPr>
      <a:lvl5pPr algn="ctr" defTabSz="457200" rtl="0" eaLnBrk="1" fontAlgn="base" hangingPunct="1">
        <a:spcBef>
          <a:spcPct val="0"/>
        </a:spcBef>
        <a:spcAft>
          <a:spcPct val="0"/>
        </a:spcAft>
        <a:defRPr sz="4400">
          <a:solidFill>
            <a:schemeClr val="tx1"/>
          </a:solidFill>
          <a:latin typeface="Calibri" charset="0"/>
          <a:ea typeface="ＭＳ Ｐゴシック" charset="-128"/>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128"/>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128"/>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128"/>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mn-cs"/>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ctrTitle"/>
          </p:nvPr>
        </p:nvSpPr>
        <p:spPr>
          <a:xfrm>
            <a:off x="1524000" y="1513073"/>
            <a:ext cx="9144000" cy="1470025"/>
          </a:xfrm>
        </p:spPr>
        <p:txBody>
          <a:bodyPr/>
          <a:lstStyle/>
          <a:p>
            <a:r>
              <a:rPr lang="en-US" sz="6000" dirty="0">
                <a:solidFill>
                  <a:prstClr val="black"/>
                </a:solidFill>
                <a:latin typeface="Calibri Light" panose="020F0302020204030204"/>
                <a:ea typeface="+mj-ea"/>
              </a:rPr>
              <a:t>US Distributional NTA – first steps and early results</a:t>
            </a:r>
            <a:endParaRPr lang="en-US" dirty="0"/>
          </a:p>
        </p:txBody>
      </p:sp>
      <p:sp>
        <p:nvSpPr>
          <p:cNvPr id="3" name="Subtitle 2"/>
          <p:cNvSpPr>
            <a:spLocks noGrp="1"/>
          </p:cNvSpPr>
          <p:nvPr>
            <p:ph type="subTitle" idx="1"/>
          </p:nvPr>
        </p:nvSpPr>
        <p:spPr>
          <a:xfrm>
            <a:off x="1817427" y="3562347"/>
            <a:ext cx="8557147" cy="3283706"/>
          </a:xfrm>
        </p:spPr>
        <p:txBody>
          <a:bodyPr rtlCol="0">
            <a:normAutofit/>
          </a:bodyPr>
          <a:lstStyle/>
          <a:p>
            <a:endParaRPr lang="en-US" sz="2400" dirty="0"/>
          </a:p>
          <a:p>
            <a:pPr lvl="0" defTabSz="914400" fontAlgn="auto">
              <a:lnSpc>
                <a:spcPct val="90000"/>
              </a:lnSpc>
              <a:spcBef>
                <a:spcPts val="1000"/>
              </a:spcBef>
              <a:spcAft>
                <a:spcPts val="0"/>
              </a:spcAft>
            </a:pPr>
            <a:r>
              <a:rPr lang="en-US" sz="2400" dirty="0">
                <a:solidFill>
                  <a:prstClr val="black"/>
                </a:solidFill>
                <a:ea typeface="+mn-ea"/>
              </a:rPr>
              <a:t>Ron Lee, Gretchen Donehower, Michael </a:t>
            </a:r>
            <a:r>
              <a:rPr lang="en-US" sz="2400" dirty="0" err="1">
                <a:solidFill>
                  <a:prstClr val="black"/>
                </a:solidFill>
                <a:ea typeface="+mn-ea"/>
              </a:rPr>
              <a:t>Abrigo</a:t>
            </a:r>
            <a:r>
              <a:rPr lang="en-US" sz="2400" dirty="0">
                <a:solidFill>
                  <a:prstClr val="black"/>
                </a:solidFill>
                <a:ea typeface="+mn-ea"/>
              </a:rPr>
              <a:t>, Andy Mason</a:t>
            </a:r>
          </a:p>
          <a:p>
            <a:pPr lvl="0" defTabSz="914400" fontAlgn="auto">
              <a:lnSpc>
                <a:spcPct val="90000"/>
              </a:lnSpc>
              <a:spcBef>
                <a:spcPts val="1000"/>
              </a:spcBef>
              <a:spcAft>
                <a:spcPts val="0"/>
              </a:spcAft>
            </a:pPr>
            <a:r>
              <a:rPr lang="en-US" sz="2400" dirty="0">
                <a:solidFill>
                  <a:prstClr val="black"/>
                </a:solidFill>
                <a:ea typeface="+mn-ea"/>
              </a:rPr>
              <a:t>May 4, 2020</a:t>
            </a:r>
          </a:p>
          <a:p>
            <a:pPr lvl="0" defTabSz="914400" fontAlgn="auto">
              <a:lnSpc>
                <a:spcPct val="90000"/>
              </a:lnSpc>
              <a:spcBef>
                <a:spcPts val="1000"/>
              </a:spcBef>
              <a:spcAft>
                <a:spcPts val="0"/>
              </a:spcAft>
            </a:pPr>
            <a:r>
              <a:rPr lang="en-US" sz="2400" dirty="0">
                <a:solidFill>
                  <a:prstClr val="black"/>
                </a:solidFill>
                <a:ea typeface="+mn-ea"/>
              </a:rPr>
              <a:t>Workshop on Micro-NTA</a:t>
            </a:r>
            <a:endParaRPr lang="en-US" sz="2400" dirty="0">
              <a:ea typeface="+mn-e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D61CDD-5FAD-4E97-8D16-6B991E1CD413}"/>
              </a:ext>
            </a:extLst>
          </p:cNvPr>
          <p:cNvSpPr>
            <a:spLocks noGrp="1"/>
          </p:cNvSpPr>
          <p:nvPr>
            <p:ph type="title"/>
          </p:nvPr>
        </p:nvSpPr>
        <p:spPr/>
        <p:txBody>
          <a:bodyPr/>
          <a:lstStyle/>
          <a:p>
            <a:r>
              <a:rPr lang="en-US" dirty="0"/>
              <a:t>Ratio of labor income for college degree to less than high school</a:t>
            </a:r>
          </a:p>
        </p:txBody>
      </p:sp>
      <p:sp>
        <p:nvSpPr>
          <p:cNvPr id="3" name="Content Placeholder 2">
            <a:extLst>
              <a:ext uri="{FF2B5EF4-FFF2-40B4-BE49-F238E27FC236}">
                <a16:creationId xmlns:a16="http://schemas.microsoft.com/office/drawing/2014/main" id="{8381FD3B-7ACE-458E-809F-0BDE9AB08606}"/>
              </a:ext>
            </a:extLst>
          </p:cNvPr>
          <p:cNvSpPr>
            <a:spLocks noGrp="1"/>
          </p:cNvSpPr>
          <p:nvPr>
            <p:ph sz="half" idx="1"/>
          </p:nvPr>
        </p:nvSpPr>
        <p:spPr>
          <a:xfrm>
            <a:off x="609600" y="1600201"/>
            <a:ext cx="4953000" cy="4571999"/>
          </a:xfrm>
        </p:spPr>
        <p:txBody>
          <a:bodyPr/>
          <a:lstStyle/>
          <a:p>
            <a:r>
              <a:rPr lang="en-US" dirty="0"/>
              <a:t>The advantage of college degree relative to less than high school jumped when recession hit.</a:t>
            </a:r>
          </a:p>
          <a:p>
            <a:r>
              <a:rPr lang="en-US" dirty="0"/>
              <a:t>Stayed high for years, but then plunged as labor market got tight and unemployment dropped to 5.6% in 2014.</a:t>
            </a:r>
          </a:p>
          <a:p>
            <a:r>
              <a:rPr lang="en-US" dirty="0"/>
              <a:t>Now low education workers are doing better than before recession. </a:t>
            </a:r>
          </a:p>
        </p:txBody>
      </p:sp>
      <p:pic>
        <p:nvPicPr>
          <p:cNvPr id="5" name="Content Placeholder 4">
            <a:extLst>
              <a:ext uri="{FF2B5EF4-FFF2-40B4-BE49-F238E27FC236}">
                <a16:creationId xmlns:a16="http://schemas.microsoft.com/office/drawing/2014/main" id="{63B1A540-287B-43EB-BA37-E5B27EC8F6B3}"/>
              </a:ext>
            </a:extLst>
          </p:cNvPr>
          <p:cNvPicPr>
            <a:picLocks noGrp="1" noChangeAspect="1"/>
          </p:cNvPicPr>
          <p:nvPr>
            <p:ph sz="half" idx="2"/>
          </p:nvPr>
        </p:nvPicPr>
        <p:blipFill>
          <a:blip r:embed="rId2"/>
          <a:stretch>
            <a:fillRect/>
          </a:stretch>
        </p:blipFill>
        <p:spPr>
          <a:xfrm>
            <a:off x="5762626" y="1712180"/>
            <a:ext cx="6186762" cy="3672620"/>
          </a:xfrm>
          <a:prstGeom prst="rect">
            <a:avLst/>
          </a:prstGeom>
        </p:spPr>
      </p:pic>
      <p:cxnSp>
        <p:nvCxnSpPr>
          <p:cNvPr id="6" name="Straight Connector 5">
            <a:extLst>
              <a:ext uri="{FF2B5EF4-FFF2-40B4-BE49-F238E27FC236}">
                <a16:creationId xmlns:a16="http://schemas.microsoft.com/office/drawing/2014/main" id="{83541888-E2F9-4D5C-AC7C-77CCEFB734F4}"/>
              </a:ext>
            </a:extLst>
          </p:cNvPr>
          <p:cNvCxnSpPr>
            <a:cxnSpLocks/>
          </p:cNvCxnSpPr>
          <p:nvPr/>
        </p:nvCxnSpPr>
        <p:spPr>
          <a:xfrm>
            <a:off x="7733030" y="2693035"/>
            <a:ext cx="0" cy="2285999"/>
          </a:xfrm>
          <a:prstGeom prst="line">
            <a:avLst/>
          </a:prstGeom>
        </p:spPr>
        <p:style>
          <a:lnRef idx="2">
            <a:schemeClr val="accent2"/>
          </a:lnRef>
          <a:fillRef idx="0">
            <a:schemeClr val="accent2"/>
          </a:fillRef>
          <a:effectRef idx="1">
            <a:schemeClr val="accent2"/>
          </a:effectRef>
          <a:fontRef idx="minor">
            <a:schemeClr val="tx1"/>
          </a:fontRef>
        </p:style>
      </p:cxnSp>
      <p:sp>
        <p:nvSpPr>
          <p:cNvPr id="7" name="TextBox 6">
            <a:extLst>
              <a:ext uri="{FF2B5EF4-FFF2-40B4-BE49-F238E27FC236}">
                <a16:creationId xmlns:a16="http://schemas.microsoft.com/office/drawing/2014/main" id="{64120A8D-6465-4AD5-BD16-D4570EBFF439}"/>
              </a:ext>
            </a:extLst>
          </p:cNvPr>
          <p:cNvSpPr txBox="1"/>
          <p:nvPr/>
        </p:nvSpPr>
        <p:spPr>
          <a:xfrm>
            <a:off x="6744724" y="3001109"/>
            <a:ext cx="1156115" cy="646331"/>
          </a:xfrm>
          <a:prstGeom prst="rect">
            <a:avLst/>
          </a:prstGeom>
          <a:noFill/>
        </p:spPr>
        <p:txBody>
          <a:bodyPr wrap="square" rtlCol="0">
            <a:spAutoFit/>
          </a:bodyPr>
          <a:lstStyle/>
          <a:p>
            <a:r>
              <a:rPr lang="en-US" dirty="0"/>
              <a:t>Great recession</a:t>
            </a:r>
          </a:p>
        </p:txBody>
      </p:sp>
    </p:spTree>
    <p:extLst>
      <p:ext uri="{BB962C8B-B14F-4D97-AF65-F5344CB8AC3E}">
        <p14:creationId xmlns:p14="http://schemas.microsoft.com/office/powerpoint/2010/main" val="12659343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FEFC35-F79B-4C3B-9B05-850959ED7148}"/>
              </a:ext>
            </a:extLst>
          </p:cNvPr>
          <p:cNvSpPr>
            <a:spLocks noGrp="1"/>
          </p:cNvSpPr>
          <p:nvPr>
            <p:ph type="title"/>
          </p:nvPr>
        </p:nvSpPr>
        <p:spPr/>
        <p:txBody>
          <a:bodyPr/>
          <a:lstStyle/>
          <a:p>
            <a:r>
              <a:rPr lang="en-US" dirty="0"/>
              <a:t>Ratio of male to female labor income dropped throughout</a:t>
            </a:r>
          </a:p>
        </p:txBody>
      </p:sp>
      <p:sp>
        <p:nvSpPr>
          <p:cNvPr id="3" name="Content Placeholder 2">
            <a:extLst>
              <a:ext uri="{FF2B5EF4-FFF2-40B4-BE49-F238E27FC236}">
                <a16:creationId xmlns:a16="http://schemas.microsoft.com/office/drawing/2014/main" id="{87E874E5-B4A0-44A4-992B-70407B81FE1B}"/>
              </a:ext>
            </a:extLst>
          </p:cNvPr>
          <p:cNvSpPr>
            <a:spLocks noGrp="1"/>
          </p:cNvSpPr>
          <p:nvPr>
            <p:ph sz="half" idx="1"/>
          </p:nvPr>
        </p:nvSpPr>
        <p:spPr>
          <a:xfrm>
            <a:off x="609600" y="1600201"/>
            <a:ext cx="4984696" cy="4546599"/>
          </a:xfrm>
        </p:spPr>
        <p:txBody>
          <a:bodyPr/>
          <a:lstStyle/>
          <a:p>
            <a:r>
              <a:rPr lang="en-US" dirty="0"/>
              <a:t>Lower in 2018 than in 2006</a:t>
            </a:r>
          </a:p>
          <a:p>
            <a:r>
              <a:rPr lang="en-US" dirty="0"/>
              <a:t>Seems unrelated to recession</a:t>
            </a:r>
          </a:p>
          <a:p>
            <a:r>
              <a:rPr lang="en-US" dirty="0"/>
              <a:t>Still two thirds higher for men.</a:t>
            </a:r>
          </a:p>
        </p:txBody>
      </p:sp>
      <p:pic>
        <p:nvPicPr>
          <p:cNvPr id="5" name="Content Placeholder 4">
            <a:extLst>
              <a:ext uri="{FF2B5EF4-FFF2-40B4-BE49-F238E27FC236}">
                <a16:creationId xmlns:a16="http://schemas.microsoft.com/office/drawing/2014/main" id="{4E254726-42C2-4D84-A380-558B712E4B43}"/>
              </a:ext>
            </a:extLst>
          </p:cNvPr>
          <p:cNvPicPr>
            <a:picLocks noGrp="1" noChangeAspect="1"/>
          </p:cNvPicPr>
          <p:nvPr>
            <p:ph sz="half" idx="2"/>
          </p:nvPr>
        </p:nvPicPr>
        <p:blipFill>
          <a:blip r:embed="rId2"/>
          <a:stretch>
            <a:fillRect/>
          </a:stretch>
        </p:blipFill>
        <p:spPr>
          <a:xfrm>
            <a:off x="5662797" y="1818640"/>
            <a:ext cx="6038046" cy="3637280"/>
          </a:xfrm>
          <a:prstGeom prst="rect">
            <a:avLst/>
          </a:prstGeom>
        </p:spPr>
      </p:pic>
    </p:spTree>
    <p:extLst>
      <p:ext uri="{BB962C8B-B14F-4D97-AF65-F5344CB8AC3E}">
        <p14:creationId xmlns:p14="http://schemas.microsoft.com/office/powerpoint/2010/main" val="19600986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5E9960-3F85-4597-9816-3DCCE7D4ADE0}"/>
              </a:ext>
            </a:extLst>
          </p:cNvPr>
          <p:cNvSpPr>
            <a:spLocks noGrp="1"/>
          </p:cNvSpPr>
          <p:nvPr>
            <p:ph type="title"/>
          </p:nvPr>
        </p:nvSpPr>
        <p:spPr/>
        <p:txBody>
          <a:bodyPr/>
          <a:lstStyle/>
          <a:p>
            <a:r>
              <a:rPr lang="en-US" dirty="0"/>
              <a:t>Comparison to </a:t>
            </a:r>
            <a:r>
              <a:rPr lang="en-US" dirty="0" err="1"/>
              <a:t>d’ALBIS</a:t>
            </a:r>
            <a:r>
              <a:rPr lang="en-US" dirty="0"/>
              <a:t> &amp; BADJI</a:t>
            </a:r>
          </a:p>
        </p:txBody>
      </p:sp>
      <p:sp>
        <p:nvSpPr>
          <p:cNvPr id="3" name="Content Placeholder 2">
            <a:extLst>
              <a:ext uri="{FF2B5EF4-FFF2-40B4-BE49-F238E27FC236}">
                <a16:creationId xmlns:a16="http://schemas.microsoft.com/office/drawing/2014/main" id="{333B9991-242D-4D27-AA51-96C8D17CC2B8}"/>
              </a:ext>
            </a:extLst>
          </p:cNvPr>
          <p:cNvSpPr>
            <a:spLocks noGrp="1"/>
          </p:cNvSpPr>
          <p:nvPr>
            <p:ph idx="1"/>
          </p:nvPr>
        </p:nvSpPr>
        <p:spPr/>
        <p:txBody>
          <a:bodyPr/>
          <a:lstStyle/>
          <a:p>
            <a:r>
              <a:rPr lang="en-US" sz="2800" dirty="0"/>
              <a:t>Their analysis is more complete and their measures are different, but still some comparison of inequality in labor income within age groups is of interest. </a:t>
            </a:r>
          </a:p>
          <a:p>
            <a:r>
              <a:rPr lang="en-US" sz="2800" dirty="0"/>
              <a:t>Differences in measures</a:t>
            </a:r>
          </a:p>
          <a:p>
            <a:pPr lvl="1">
              <a:buFont typeface="Wingdings" panose="05000000000000000000" pitchFamily="2" charset="2"/>
              <a:buChar char="Ø"/>
            </a:pPr>
            <a:r>
              <a:rPr lang="en-US" sz="2400" dirty="0"/>
              <a:t>Our </a:t>
            </a:r>
            <a:r>
              <a:rPr lang="en-US" sz="2400" dirty="0" err="1"/>
              <a:t>yl</a:t>
            </a:r>
            <a:r>
              <a:rPr lang="en-US" sz="2400" dirty="0"/>
              <a:t> is pretax; closest to us is their “Gross Inc” after social contributions but before other taxes. </a:t>
            </a:r>
          </a:p>
          <a:p>
            <a:pPr lvl="1">
              <a:buFont typeface="Wingdings" panose="05000000000000000000" pitchFamily="2" charset="2"/>
              <a:buChar char="Ø"/>
            </a:pPr>
            <a:r>
              <a:rPr lang="en-US" sz="2400" dirty="0"/>
              <a:t>They calculate </a:t>
            </a:r>
            <a:r>
              <a:rPr lang="en-US" sz="2400" dirty="0" err="1"/>
              <a:t>gini</a:t>
            </a:r>
            <a:r>
              <a:rPr lang="en-US" sz="2400" dirty="0"/>
              <a:t> coefficients, decile shares, and quartile shares by age; we use Interquartile Range divided by Median Income at each age (problematic when median is low or zero, and tails of </a:t>
            </a:r>
            <a:r>
              <a:rPr lang="en-US" sz="2400" dirty="0" err="1"/>
              <a:t>distrib</a:t>
            </a:r>
            <a:r>
              <a:rPr lang="en-US" sz="2400" dirty="0"/>
              <a:t> have little effect).</a:t>
            </a:r>
          </a:p>
          <a:p>
            <a:pPr lvl="1">
              <a:buFont typeface="Wingdings" panose="05000000000000000000" pitchFamily="2" charset="2"/>
              <a:buChar char="Ø"/>
            </a:pPr>
            <a:r>
              <a:rPr lang="en-US" sz="2400" dirty="0"/>
              <a:t>Their dates are 1996-2014, ours are 2006-2018. </a:t>
            </a:r>
          </a:p>
          <a:p>
            <a:pPr lvl="1">
              <a:buFont typeface="Wingdings" panose="05000000000000000000" pitchFamily="2" charset="2"/>
              <a:buChar char="Ø"/>
            </a:pPr>
            <a:endParaRPr lang="en-US" dirty="0"/>
          </a:p>
        </p:txBody>
      </p:sp>
    </p:spTree>
    <p:extLst>
      <p:ext uri="{BB962C8B-B14F-4D97-AF65-F5344CB8AC3E}">
        <p14:creationId xmlns:p14="http://schemas.microsoft.com/office/powerpoint/2010/main" val="3574330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DA6FC6-A3E7-4D33-BDA0-9BF18DFBCA53}"/>
              </a:ext>
            </a:extLst>
          </p:cNvPr>
          <p:cNvSpPr>
            <a:spLocks noGrp="1"/>
          </p:cNvSpPr>
          <p:nvPr>
            <p:ph type="title"/>
          </p:nvPr>
        </p:nvSpPr>
        <p:spPr/>
        <p:txBody>
          <a:bodyPr/>
          <a:lstStyle/>
          <a:p>
            <a:r>
              <a:rPr lang="en-US" dirty="0"/>
              <a:t>Their results and ours – for now; hope to be able to compare more in future.</a:t>
            </a:r>
          </a:p>
        </p:txBody>
      </p:sp>
      <p:sp>
        <p:nvSpPr>
          <p:cNvPr id="3" name="Content Placeholder 2">
            <a:extLst>
              <a:ext uri="{FF2B5EF4-FFF2-40B4-BE49-F238E27FC236}">
                <a16:creationId xmlns:a16="http://schemas.microsoft.com/office/drawing/2014/main" id="{9EAF9767-8779-4B3F-B103-28D982AC0513}"/>
              </a:ext>
            </a:extLst>
          </p:cNvPr>
          <p:cNvSpPr>
            <a:spLocks noGrp="1"/>
          </p:cNvSpPr>
          <p:nvPr>
            <p:ph idx="1"/>
          </p:nvPr>
        </p:nvSpPr>
        <p:spPr/>
        <p:txBody>
          <a:bodyPr/>
          <a:lstStyle/>
          <a:p>
            <a:r>
              <a:rPr lang="en-US" dirty="0"/>
              <a:t>They find incomes became more unequal except ages 50-64. </a:t>
            </a:r>
            <a:br>
              <a:rPr lang="en-US" dirty="0"/>
            </a:br>
            <a:r>
              <a:rPr lang="en-US" dirty="0"/>
              <a:t>We also find increasing inequality, but also an 8% increase in inequality at ages 50-64 by our measure (IQ/Med).</a:t>
            </a:r>
          </a:p>
          <a:p>
            <a:r>
              <a:rPr lang="en-US" dirty="0"/>
              <a:t>They find hump shaped inequality for gross income with inequality higher in the middle working ages. </a:t>
            </a:r>
            <a:br>
              <a:rPr lang="en-US" dirty="0"/>
            </a:br>
            <a:r>
              <a:rPr lang="en-US" dirty="0"/>
              <a:t>We find inequality flat from 25 to 50, then rising steeply. </a:t>
            </a:r>
          </a:p>
        </p:txBody>
      </p:sp>
    </p:spTree>
    <p:extLst>
      <p:ext uri="{BB962C8B-B14F-4D97-AF65-F5344CB8AC3E}">
        <p14:creationId xmlns:p14="http://schemas.microsoft.com/office/powerpoint/2010/main" val="7462557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B12457-1C6D-4EFC-AB65-B3139F140FAD}"/>
              </a:ext>
            </a:extLst>
          </p:cNvPr>
          <p:cNvSpPr>
            <a:spLocks noGrp="1"/>
          </p:cNvSpPr>
          <p:nvPr>
            <p:ph type="title"/>
          </p:nvPr>
        </p:nvSpPr>
        <p:spPr/>
        <p:txBody>
          <a:bodyPr/>
          <a:lstStyle/>
          <a:p>
            <a:r>
              <a:rPr lang="en-US" dirty="0">
                <a:solidFill>
                  <a:prstClr val="black"/>
                </a:solidFill>
                <a:latin typeface="Calibri Light" panose="020F0302020204030204"/>
                <a:ea typeface="+mj-ea"/>
              </a:rPr>
              <a:t>Most estimates just done yesterday and today, here show early results</a:t>
            </a:r>
            <a:endParaRPr lang="en-US" dirty="0"/>
          </a:p>
        </p:txBody>
      </p:sp>
      <p:sp>
        <p:nvSpPr>
          <p:cNvPr id="3" name="Content Placeholder 2">
            <a:extLst>
              <a:ext uri="{FF2B5EF4-FFF2-40B4-BE49-F238E27FC236}">
                <a16:creationId xmlns:a16="http://schemas.microsoft.com/office/drawing/2014/main" id="{A29B3218-38E9-4FCD-9E14-450252CF52CA}"/>
              </a:ext>
            </a:extLst>
          </p:cNvPr>
          <p:cNvSpPr>
            <a:spLocks noGrp="1"/>
          </p:cNvSpPr>
          <p:nvPr>
            <p:ph idx="1"/>
          </p:nvPr>
        </p:nvSpPr>
        <p:spPr/>
        <p:txBody>
          <a:bodyPr/>
          <a:lstStyle/>
          <a:p>
            <a:pPr marL="228600" lvl="0" indent="-228600" defTabSz="914400" fontAlgn="auto">
              <a:lnSpc>
                <a:spcPct val="90000"/>
              </a:lnSpc>
              <a:spcBef>
                <a:spcPts val="1000"/>
              </a:spcBef>
              <a:spcAft>
                <a:spcPts val="0"/>
              </a:spcAft>
              <a:buFont typeface="Arial" panose="020B0604020202020204" pitchFamily="34" charset="0"/>
              <a:buChar char="•"/>
            </a:pPr>
            <a:r>
              <a:rPr lang="en-US" sz="2800" dirty="0">
                <a:solidFill>
                  <a:prstClr val="black"/>
                </a:solidFill>
                <a:ea typeface="+mn-ea"/>
              </a:rPr>
              <a:t>Various problems and distractions have delayed our work, so early work in progress – but still interesting!</a:t>
            </a:r>
          </a:p>
          <a:p>
            <a:endParaRPr lang="en-US" dirty="0"/>
          </a:p>
        </p:txBody>
      </p:sp>
    </p:spTree>
    <p:extLst>
      <p:ext uri="{BB962C8B-B14F-4D97-AF65-F5344CB8AC3E}">
        <p14:creationId xmlns:p14="http://schemas.microsoft.com/office/powerpoint/2010/main" val="15842886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CEC661-128C-424D-A395-87C748AC6546}"/>
              </a:ext>
            </a:extLst>
          </p:cNvPr>
          <p:cNvSpPr>
            <a:spLocks noGrp="1"/>
          </p:cNvSpPr>
          <p:nvPr>
            <p:ph type="title"/>
          </p:nvPr>
        </p:nvSpPr>
        <p:spPr/>
        <p:txBody>
          <a:bodyPr/>
          <a:lstStyle/>
          <a:p>
            <a:r>
              <a:rPr lang="en-US" dirty="0">
                <a:solidFill>
                  <a:prstClr val="black"/>
                </a:solidFill>
                <a:latin typeface="Calibri Light" panose="020F0302020204030204"/>
                <a:ea typeface="+mj-ea"/>
              </a:rPr>
              <a:t>Here is what we have now</a:t>
            </a:r>
            <a:endParaRPr lang="en-US" dirty="0"/>
          </a:p>
        </p:txBody>
      </p:sp>
      <p:sp>
        <p:nvSpPr>
          <p:cNvPr id="3" name="Content Placeholder 2">
            <a:extLst>
              <a:ext uri="{FF2B5EF4-FFF2-40B4-BE49-F238E27FC236}">
                <a16:creationId xmlns:a16="http://schemas.microsoft.com/office/drawing/2014/main" id="{AC16211E-E57E-457D-99AA-1F59A5ADD743}"/>
              </a:ext>
            </a:extLst>
          </p:cNvPr>
          <p:cNvSpPr>
            <a:spLocks noGrp="1"/>
          </p:cNvSpPr>
          <p:nvPr>
            <p:ph idx="1"/>
          </p:nvPr>
        </p:nvSpPr>
        <p:spPr/>
        <p:txBody>
          <a:bodyPr/>
          <a:lstStyle/>
          <a:p>
            <a:pPr marL="228600" lvl="0" indent="-228600" defTabSz="914400" fontAlgn="auto">
              <a:lnSpc>
                <a:spcPct val="90000"/>
              </a:lnSpc>
              <a:spcBef>
                <a:spcPts val="1000"/>
              </a:spcBef>
              <a:spcAft>
                <a:spcPts val="0"/>
              </a:spcAft>
              <a:buFont typeface="Arial" panose="020B0604020202020204" pitchFamily="34" charset="0"/>
              <a:buChar char="•"/>
            </a:pPr>
            <a:r>
              <a:rPr lang="en-US" sz="2800" dirty="0">
                <a:solidFill>
                  <a:prstClr val="black"/>
                </a:solidFill>
                <a:ea typeface="+mn-ea"/>
              </a:rPr>
              <a:t>All results are annual for 2006-2018, and will be extended back to 1981 soon. </a:t>
            </a:r>
          </a:p>
          <a:p>
            <a:pPr marL="228600" lvl="0" indent="-228600" defTabSz="914400" fontAlgn="auto">
              <a:lnSpc>
                <a:spcPct val="90000"/>
              </a:lnSpc>
              <a:spcBef>
                <a:spcPts val="1000"/>
              </a:spcBef>
              <a:spcAft>
                <a:spcPts val="0"/>
              </a:spcAft>
              <a:buFont typeface="Arial" panose="020B0604020202020204" pitchFamily="34" charset="0"/>
              <a:buChar char="•"/>
            </a:pPr>
            <a:r>
              <a:rPr lang="en-US" sz="2800" dirty="0">
                <a:solidFill>
                  <a:prstClr val="black"/>
                </a:solidFill>
                <a:ea typeface="+mn-ea"/>
              </a:rPr>
              <a:t>All results now include college students, prison inmates and people in nursing homes (institutionalized population). New. </a:t>
            </a:r>
          </a:p>
          <a:p>
            <a:pPr marL="228600" lvl="0" indent="-228600" defTabSz="914400" fontAlgn="auto">
              <a:lnSpc>
                <a:spcPct val="90000"/>
              </a:lnSpc>
              <a:spcBef>
                <a:spcPts val="1000"/>
              </a:spcBef>
              <a:spcAft>
                <a:spcPts val="0"/>
              </a:spcAft>
              <a:buFont typeface="Arial" panose="020B0604020202020204" pitchFamily="34" charset="0"/>
              <a:buChar char="•"/>
            </a:pPr>
            <a:endParaRPr lang="en-US" sz="2800" dirty="0">
              <a:solidFill>
                <a:prstClr val="black"/>
              </a:solidFill>
              <a:ea typeface="+mn-ea"/>
            </a:endParaRPr>
          </a:p>
          <a:p>
            <a:pPr marL="228600" lvl="0" indent="-228600" defTabSz="914400" fontAlgn="auto">
              <a:lnSpc>
                <a:spcPct val="90000"/>
              </a:lnSpc>
              <a:spcBef>
                <a:spcPts val="1000"/>
              </a:spcBef>
              <a:spcAft>
                <a:spcPts val="0"/>
              </a:spcAft>
              <a:buFont typeface="Arial" panose="020B0604020202020204" pitchFamily="34" charset="0"/>
              <a:buChar char="•"/>
            </a:pPr>
            <a:r>
              <a:rPr lang="en-US" sz="2800" dirty="0">
                <a:solidFill>
                  <a:prstClr val="black"/>
                </a:solidFill>
                <a:ea typeface="+mn-ea"/>
              </a:rPr>
              <a:t>RESULTS</a:t>
            </a:r>
          </a:p>
          <a:p>
            <a:pPr marL="685800" lvl="1" indent="-228600" defTabSz="914400" fontAlgn="auto">
              <a:lnSpc>
                <a:spcPct val="90000"/>
              </a:lnSpc>
              <a:spcBef>
                <a:spcPts val="500"/>
              </a:spcBef>
              <a:spcAft>
                <a:spcPts val="0"/>
              </a:spcAft>
              <a:buFont typeface="Wingdings" panose="05000000000000000000" pitchFamily="2" charset="2"/>
              <a:buChar char="Ø"/>
            </a:pPr>
            <a:r>
              <a:rPr lang="en-US" sz="2400" dirty="0">
                <a:solidFill>
                  <a:prstClr val="black"/>
                </a:solidFill>
                <a:ea typeface="+mn-ea"/>
              </a:rPr>
              <a:t>Basic NTA, 2006-2018.</a:t>
            </a:r>
          </a:p>
          <a:p>
            <a:pPr marL="685800" lvl="1" indent="-228600" defTabSz="914400" fontAlgn="auto">
              <a:lnSpc>
                <a:spcPct val="90000"/>
              </a:lnSpc>
              <a:spcBef>
                <a:spcPts val="500"/>
              </a:spcBef>
              <a:spcAft>
                <a:spcPts val="0"/>
              </a:spcAft>
              <a:buFont typeface="Wingdings" panose="05000000000000000000" pitchFamily="2" charset="2"/>
              <a:buChar char="Ø"/>
            </a:pPr>
            <a:r>
              <a:rPr lang="en-US" sz="2400" dirty="0">
                <a:solidFill>
                  <a:prstClr val="black"/>
                </a:solidFill>
                <a:ea typeface="+mn-ea"/>
              </a:rPr>
              <a:t>NTA by education of head and by gender, 2006-2018.</a:t>
            </a:r>
          </a:p>
          <a:p>
            <a:pPr marL="685800" lvl="1" indent="-228600" defTabSz="914400" fontAlgn="auto">
              <a:lnSpc>
                <a:spcPct val="90000"/>
              </a:lnSpc>
              <a:spcBef>
                <a:spcPts val="500"/>
              </a:spcBef>
              <a:spcAft>
                <a:spcPts val="0"/>
              </a:spcAft>
              <a:buFont typeface="Wingdings" panose="05000000000000000000" pitchFamily="2" charset="2"/>
              <a:buChar char="Ø"/>
            </a:pPr>
            <a:r>
              <a:rPr lang="en-US" sz="2400" dirty="0">
                <a:solidFill>
                  <a:prstClr val="black"/>
                </a:solidFill>
                <a:ea typeface="+mn-ea"/>
              </a:rPr>
              <a:t>Distributions of </a:t>
            </a:r>
            <a:r>
              <a:rPr lang="en-US" sz="2400" dirty="0" err="1">
                <a:solidFill>
                  <a:prstClr val="black"/>
                </a:solidFill>
                <a:ea typeface="+mn-ea"/>
              </a:rPr>
              <a:t>yl</a:t>
            </a:r>
            <a:r>
              <a:rPr lang="en-US" sz="2400" dirty="0">
                <a:solidFill>
                  <a:prstClr val="black"/>
                </a:solidFill>
                <a:ea typeface="+mn-ea"/>
              </a:rPr>
              <a:t>, Soc Sec inflows, Total public cash inflows, Pub Educ inflows 2006-2018.     (But not yet cons or wealth).</a:t>
            </a:r>
          </a:p>
          <a:p>
            <a:endParaRPr lang="en-US" dirty="0"/>
          </a:p>
        </p:txBody>
      </p:sp>
    </p:spTree>
    <p:extLst>
      <p:ext uri="{BB962C8B-B14F-4D97-AF65-F5344CB8AC3E}">
        <p14:creationId xmlns:p14="http://schemas.microsoft.com/office/powerpoint/2010/main" val="1377577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D094EA-0E8C-4511-90ED-5297E6F7706B}"/>
              </a:ext>
            </a:extLst>
          </p:cNvPr>
          <p:cNvSpPr>
            <a:spLocks noGrp="1"/>
          </p:cNvSpPr>
          <p:nvPr>
            <p:ph type="title"/>
          </p:nvPr>
        </p:nvSpPr>
        <p:spPr>
          <a:xfrm>
            <a:off x="533400" y="274638"/>
            <a:ext cx="11049000" cy="754062"/>
          </a:xfrm>
        </p:spPr>
        <p:txBody>
          <a:bodyPr/>
          <a:lstStyle/>
          <a:p>
            <a:r>
              <a:rPr lang="en-US" dirty="0"/>
              <a:t>Where we want to go</a:t>
            </a:r>
          </a:p>
        </p:txBody>
      </p:sp>
      <p:sp>
        <p:nvSpPr>
          <p:cNvPr id="3" name="Content Placeholder 2">
            <a:extLst>
              <a:ext uri="{FF2B5EF4-FFF2-40B4-BE49-F238E27FC236}">
                <a16:creationId xmlns:a16="http://schemas.microsoft.com/office/drawing/2014/main" id="{EBFDC24B-B943-4A10-8A3A-D0C5309FBC22}"/>
              </a:ext>
            </a:extLst>
          </p:cNvPr>
          <p:cNvSpPr>
            <a:spLocks noGrp="1"/>
          </p:cNvSpPr>
          <p:nvPr>
            <p:ph idx="1"/>
          </p:nvPr>
        </p:nvSpPr>
        <p:spPr>
          <a:xfrm>
            <a:off x="695325" y="1228724"/>
            <a:ext cx="10963274" cy="5078415"/>
          </a:xfrm>
        </p:spPr>
        <p:txBody>
          <a:bodyPr/>
          <a:lstStyle/>
          <a:p>
            <a:r>
              <a:rPr lang="en-US" sz="2800" dirty="0"/>
              <a:t>Distributions of individual NTA consumption, reflecting public and private transfers. Compare to distributions of individual primary incomes. Levels, trends. </a:t>
            </a:r>
          </a:p>
          <a:p>
            <a:r>
              <a:rPr lang="en-US" sz="2800" dirty="0"/>
              <a:t>Distributions of wealth including transfer wealth, comparison to distributions without transfer wealth. Trends, comparison to levels and trends of inequality in bequeathable wealth, Piketty, </a:t>
            </a:r>
            <a:r>
              <a:rPr lang="en-US" sz="2800" dirty="0" err="1"/>
              <a:t>Saez</a:t>
            </a:r>
            <a:r>
              <a:rPr lang="en-US" sz="2800" dirty="0"/>
              <a:t>, Zucman. </a:t>
            </a:r>
          </a:p>
          <a:p>
            <a:r>
              <a:rPr lang="en-US" sz="2800" dirty="0"/>
              <a:t>Projections of future labor force by education and its capacity to support future elderly. Concerns in US because high proportion of children is born to parents with low education and low income. </a:t>
            </a:r>
          </a:p>
          <a:p>
            <a:pPr lvl="1">
              <a:buFont typeface="Wingdings" panose="05000000000000000000" pitchFamily="2" charset="2"/>
              <a:buChar char="Ø"/>
            </a:pPr>
            <a:r>
              <a:rPr lang="en-US" sz="2400" dirty="0"/>
              <a:t>Fertility and mortality by Educ</a:t>
            </a:r>
          </a:p>
          <a:p>
            <a:pPr lvl="1">
              <a:buFont typeface="Wingdings" panose="05000000000000000000" pitchFamily="2" charset="2"/>
              <a:buChar char="Ø"/>
            </a:pPr>
            <a:r>
              <a:rPr lang="en-US" sz="2400" dirty="0"/>
              <a:t>Education of kids by education of parents</a:t>
            </a:r>
            <a:endParaRPr lang="en-US" dirty="0"/>
          </a:p>
        </p:txBody>
      </p:sp>
    </p:spTree>
    <p:extLst>
      <p:ext uri="{BB962C8B-B14F-4D97-AF65-F5344CB8AC3E}">
        <p14:creationId xmlns:p14="http://schemas.microsoft.com/office/powerpoint/2010/main" val="17344188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0F6FE5-D251-4D83-B05C-FADB6AECC1AD}"/>
              </a:ext>
            </a:extLst>
          </p:cNvPr>
          <p:cNvSpPr>
            <a:spLocks noGrp="1"/>
          </p:cNvSpPr>
          <p:nvPr>
            <p:ph type="title"/>
          </p:nvPr>
        </p:nvSpPr>
        <p:spPr>
          <a:xfrm>
            <a:off x="523875" y="274638"/>
            <a:ext cx="11058525" cy="868362"/>
          </a:xfrm>
        </p:spPr>
        <p:txBody>
          <a:bodyPr/>
          <a:lstStyle/>
          <a:p>
            <a:r>
              <a:rPr lang="en-US" dirty="0"/>
              <a:t>Where we want to go (cont.)</a:t>
            </a:r>
          </a:p>
        </p:txBody>
      </p:sp>
      <p:sp>
        <p:nvSpPr>
          <p:cNvPr id="3" name="Content Placeholder 2">
            <a:extLst>
              <a:ext uri="{FF2B5EF4-FFF2-40B4-BE49-F238E27FC236}">
                <a16:creationId xmlns:a16="http://schemas.microsoft.com/office/drawing/2014/main" id="{0D6354D9-9A7D-4AFF-B85B-E80764C3CC9D}"/>
              </a:ext>
            </a:extLst>
          </p:cNvPr>
          <p:cNvSpPr>
            <a:spLocks noGrp="1"/>
          </p:cNvSpPr>
          <p:nvPr>
            <p:ph idx="1"/>
          </p:nvPr>
        </p:nvSpPr>
        <p:spPr/>
        <p:txBody>
          <a:bodyPr/>
          <a:lstStyle/>
          <a:p>
            <a:r>
              <a:rPr lang="en-US" dirty="0"/>
              <a:t>Projections of saving and asset accumulation by education</a:t>
            </a:r>
          </a:p>
          <a:p>
            <a:r>
              <a:rPr lang="en-US" dirty="0"/>
              <a:t>Capital intensification?</a:t>
            </a:r>
          </a:p>
        </p:txBody>
      </p:sp>
    </p:spTree>
    <p:extLst>
      <p:ext uri="{BB962C8B-B14F-4D97-AF65-F5344CB8AC3E}">
        <p14:creationId xmlns:p14="http://schemas.microsoft.com/office/powerpoint/2010/main" val="16861939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785D4F-A4CA-4799-A616-DF5B9BEB72DE}"/>
              </a:ext>
            </a:extLst>
          </p:cNvPr>
          <p:cNvSpPr>
            <a:spLocks noGrp="1"/>
          </p:cNvSpPr>
          <p:nvPr>
            <p:ph type="title"/>
          </p:nvPr>
        </p:nvSpPr>
        <p:spPr/>
        <p:txBody>
          <a:bodyPr/>
          <a:lstStyle/>
          <a:p>
            <a:r>
              <a:rPr lang="en-US" dirty="0">
                <a:solidFill>
                  <a:prstClr val="black"/>
                </a:solidFill>
                <a:latin typeface="Calibri Light" panose="020F0302020204030204"/>
                <a:ea typeface="+mj-ea"/>
              </a:rPr>
              <a:t>Gretchen will continue…</a:t>
            </a:r>
            <a:endParaRPr lang="en-US" dirty="0"/>
          </a:p>
        </p:txBody>
      </p:sp>
      <p:sp>
        <p:nvSpPr>
          <p:cNvPr id="3" name="Content Placeholder 2">
            <a:extLst>
              <a:ext uri="{FF2B5EF4-FFF2-40B4-BE49-F238E27FC236}">
                <a16:creationId xmlns:a16="http://schemas.microsoft.com/office/drawing/2014/main" id="{C1344025-BFB6-489A-8087-FCB8E960DEBD}"/>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8564482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69028"/>
            <a:ext cx="8229600" cy="1143000"/>
          </a:xfrm>
        </p:spPr>
        <p:txBody>
          <a:bodyPr/>
          <a:lstStyle/>
          <a:p>
            <a:r>
              <a:rPr lang="en-US" dirty="0"/>
              <a:t>The Big Issues</a:t>
            </a:r>
          </a:p>
        </p:txBody>
      </p:sp>
      <p:sp>
        <p:nvSpPr>
          <p:cNvPr id="3" name="Content Placeholder 2"/>
          <p:cNvSpPr>
            <a:spLocks noGrp="1"/>
          </p:cNvSpPr>
          <p:nvPr>
            <p:ph idx="1"/>
          </p:nvPr>
        </p:nvSpPr>
        <p:spPr>
          <a:xfrm>
            <a:off x="1981201" y="1683835"/>
            <a:ext cx="8229600" cy="4995745"/>
          </a:xfrm>
        </p:spPr>
        <p:txBody>
          <a:bodyPr>
            <a:normAutofit fontScale="85000" lnSpcReduction="20000"/>
          </a:bodyPr>
          <a:lstStyle/>
          <a:p>
            <a:r>
              <a:rPr lang="en-US" dirty="0"/>
              <a:t>Large institutionalized population that consumes a lot of health care</a:t>
            </a:r>
          </a:p>
          <a:p>
            <a:pPr lvl="1"/>
            <a:r>
              <a:rPr lang="en-US" dirty="0"/>
              <a:t>Data on covariates for that population are hard to come by</a:t>
            </a:r>
          </a:p>
          <a:p>
            <a:pPr lvl="1"/>
            <a:r>
              <a:rPr lang="en-US" dirty="0"/>
              <a:t>Lots of assumptions about their spending </a:t>
            </a:r>
          </a:p>
          <a:p>
            <a:r>
              <a:rPr lang="en-US" dirty="0"/>
              <a:t>Two surveys (Consumer Expenditure Survey, Current Population Survey)</a:t>
            </a:r>
          </a:p>
          <a:p>
            <a:pPr lvl="1"/>
            <a:r>
              <a:rPr lang="en-US" dirty="0"/>
              <a:t>Full distributions require linking survey microdata, not just averages</a:t>
            </a:r>
          </a:p>
          <a:p>
            <a:r>
              <a:rPr lang="en-US" dirty="0"/>
              <a:t>Health care</a:t>
            </a:r>
          </a:p>
          <a:p>
            <a:pPr lvl="1"/>
            <a:r>
              <a:rPr lang="en-US" dirty="0"/>
              <a:t>Administrative data is available by age and sex, need to add a third and fourth survey to incorporate more covariates?</a:t>
            </a:r>
          </a:p>
          <a:p>
            <a:r>
              <a:rPr lang="en-US" dirty="0"/>
              <a:t>Survey items changing over time</a:t>
            </a:r>
          </a:p>
          <a:p>
            <a:endParaRPr lang="en-US" dirty="0"/>
          </a:p>
        </p:txBody>
      </p:sp>
    </p:spTree>
    <p:extLst>
      <p:ext uri="{BB962C8B-B14F-4D97-AF65-F5344CB8AC3E}">
        <p14:creationId xmlns:p14="http://schemas.microsoft.com/office/powerpoint/2010/main" val="24195355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69028"/>
            <a:ext cx="8229600" cy="1143000"/>
          </a:xfrm>
        </p:spPr>
        <p:txBody>
          <a:bodyPr/>
          <a:lstStyle/>
          <a:p>
            <a:r>
              <a:rPr lang="en-US" dirty="0"/>
              <a:t>The Little Issues</a:t>
            </a:r>
          </a:p>
        </p:txBody>
      </p:sp>
      <p:sp>
        <p:nvSpPr>
          <p:cNvPr id="3" name="Content Placeholder 2"/>
          <p:cNvSpPr>
            <a:spLocks noGrp="1"/>
          </p:cNvSpPr>
          <p:nvPr>
            <p:ph idx="1"/>
          </p:nvPr>
        </p:nvSpPr>
        <p:spPr>
          <a:xfrm>
            <a:off x="1981201" y="1683835"/>
            <a:ext cx="8229600" cy="4995745"/>
          </a:xfrm>
        </p:spPr>
        <p:txBody>
          <a:bodyPr/>
          <a:lstStyle/>
          <a:p>
            <a:r>
              <a:rPr lang="en-US" dirty="0"/>
              <a:t>College &amp; University Expense</a:t>
            </a:r>
          </a:p>
          <a:p>
            <a:pPr lvl="1"/>
            <a:r>
              <a:rPr lang="en-US" dirty="0"/>
              <a:t>I get overall profile from enrollment rates at different types of institutions and tuition at those institutions</a:t>
            </a:r>
          </a:p>
          <a:p>
            <a:r>
              <a:rPr lang="en-US" dirty="0"/>
              <a:t>Public education</a:t>
            </a:r>
          </a:p>
          <a:p>
            <a:pPr lvl="1"/>
            <a:r>
              <a:rPr lang="en-US" dirty="0"/>
              <a:t>Right now it’s just enrollment, I can add state-level variation in per pupil spending, but is that enough?</a:t>
            </a:r>
          </a:p>
          <a:p>
            <a:r>
              <a:rPr lang="en-US" dirty="0"/>
              <a:t>Various other items</a:t>
            </a:r>
          </a:p>
        </p:txBody>
      </p:sp>
    </p:spTree>
    <p:extLst>
      <p:ext uri="{BB962C8B-B14F-4D97-AF65-F5344CB8AC3E}">
        <p14:creationId xmlns:p14="http://schemas.microsoft.com/office/powerpoint/2010/main" val="27426229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27D89-71C1-4E95-A42A-951670BD2D96}"/>
              </a:ext>
            </a:extLst>
          </p:cNvPr>
          <p:cNvSpPr>
            <a:spLocks noGrp="1"/>
          </p:cNvSpPr>
          <p:nvPr>
            <p:ph type="title"/>
          </p:nvPr>
        </p:nvSpPr>
        <p:spPr>
          <a:xfrm>
            <a:off x="609600" y="274638"/>
            <a:ext cx="10972800" cy="1143000"/>
          </a:xfrm>
        </p:spPr>
        <p:txBody>
          <a:bodyPr wrap="square" anchor="ctr">
            <a:normAutofit/>
          </a:bodyPr>
          <a:lstStyle/>
          <a:p>
            <a:pPr>
              <a:lnSpc>
                <a:spcPct val="90000"/>
              </a:lnSpc>
            </a:pPr>
            <a:r>
              <a:rPr lang="en-US" sz="3700" dirty="0"/>
              <a:t>Labor income inequality over time (median of IQ/Med by age)</a:t>
            </a:r>
          </a:p>
        </p:txBody>
      </p:sp>
      <p:sp>
        <p:nvSpPr>
          <p:cNvPr id="9" name="Content Placeholder 2">
            <a:extLst>
              <a:ext uri="{FF2B5EF4-FFF2-40B4-BE49-F238E27FC236}">
                <a16:creationId xmlns:a16="http://schemas.microsoft.com/office/drawing/2014/main" id="{8A11DFB6-F8D1-4BB8-A84C-B5879AD22F4F}"/>
              </a:ext>
            </a:extLst>
          </p:cNvPr>
          <p:cNvSpPr>
            <a:spLocks noGrp="1"/>
          </p:cNvSpPr>
          <p:nvPr>
            <p:ph sz="half" idx="1"/>
          </p:nvPr>
        </p:nvSpPr>
        <p:spPr>
          <a:xfrm>
            <a:off x="609600" y="1600201"/>
            <a:ext cx="5384800" cy="4525963"/>
          </a:xfrm>
        </p:spPr>
        <p:txBody>
          <a:bodyPr/>
          <a:lstStyle/>
          <a:p>
            <a:r>
              <a:rPr lang="en-US" dirty="0"/>
              <a:t>Inequality is flat 2006 to 2008 (March). </a:t>
            </a:r>
          </a:p>
          <a:p>
            <a:r>
              <a:rPr lang="en-US" dirty="0"/>
              <a:t>Inequality rises rapidly after Recession hits in July of 2008, rising until 2011. </a:t>
            </a:r>
          </a:p>
          <a:p>
            <a:r>
              <a:rPr lang="en-US" dirty="0"/>
              <a:t>Then very slowly declining but still greater than pre-recession. </a:t>
            </a:r>
          </a:p>
        </p:txBody>
      </p:sp>
      <p:pic>
        <p:nvPicPr>
          <p:cNvPr id="4" name="Content Placeholder 3">
            <a:extLst>
              <a:ext uri="{FF2B5EF4-FFF2-40B4-BE49-F238E27FC236}">
                <a16:creationId xmlns:a16="http://schemas.microsoft.com/office/drawing/2014/main" id="{DD49C643-43B7-4235-8DB9-B711FD4EDDF3}"/>
              </a:ext>
            </a:extLst>
          </p:cNvPr>
          <p:cNvPicPr>
            <a:picLocks noGrp="1" noChangeAspect="1"/>
          </p:cNvPicPr>
          <p:nvPr>
            <p:ph sz="half" idx="2"/>
          </p:nvPr>
        </p:nvPicPr>
        <p:blipFill>
          <a:blip r:embed="rId2"/>
          <a:stretch>
            <a:fillRect/>
          </a:stretch>
        </p:blipFill>
        <p:spPr>
          <a:xfrm>
            <a:off x="5542147" y="2114551"/>
            <a:ext cx="6426529" cy="3857624"/>
          </a:xfrm>
          <a:prstGeom prst="rect">
            <a:avLst/>
          </a:prstGeom>
          <a:noFill/>
        </p:spPr>
      </p:pic>
      <p:cxnSp>
        <p:nvCxnSpPr>
          <p:cNvPr id="8" name="Straight Connector 7">
            <a:extLst>
              <a:ext uri="{FF2B5EF4-FFF2-40B4-BE49-F238E27FC236}">
                <a16:creationId xmlns:a16="http://schemas.microsoft.com/office/drawing/2014/main" id="{05D49BD9-33A6-492E-955E-976E754CFB1D}"/>
              </a:ext>
            </a:extLst>
          </p:cNvPr>
          <p:cNvCxnSpPr>
            <a:cxnSpLocks/>
          </p:cNvCxnSpPr>
          <p:nvPr/>
        </p:nvCxnSpPr>
        <p:spPr>
          <a:xfrm>
            <a:off x="7581900" y="2971800"/>
            <a:ext cx="0" cy="2285999"/>
          </a:xfrm>
          <a:prstGeom prst="line">
            <a:avLst/>
          </a:prstGeom>
        </p:spPr>
        <p:style>
          <a:lnRef idx="2">
            <a:schemeClr val="accent2"/>
          </a:lnRef>
          <a:fillRef idx="0">
            <a:schemeClr val="accent2"/>
          </a:fillRef>
          <a:effectRef idx="1">
            <a:schemeClr val="accent2"/>
          </a:effectRef>
          <a:fontRef idx="minor">
            <a:schemeClr val="tx1"/>
          </a:fontRef>
        </p:style>
      </p:cxnSp>
      <p:cxnSp>
        <p:nvCxnSpPr>
          <p:cNvPr id="11" name="Straight Connector 10">
            <a:extLst>
              <a:ext uri="{FF2B5EF4-FFF2-40B4-BE49-F238E27FC236}">
                <a16:creationId xmlns:a16="http://schemas.microsoft.com/office/drawing/2014/main" id="{F72D14CA-F884-4F6B-9F6F-91FD51BB3FDA}"/>
              </a:ext>
            </a:extLst>
          </p:cNvPr>
          <p:cNvCxnSpPr>
            <a:cxnSpLocks/>
          </p:cNvCxnSpPr>
          <p:nvPr/>
        </p:nvCxnSpPr>
        <p:spPr>
          <a:xfrm>
            <a:off x="8620125" y="2971800"/>
            <a:ext cx="0" cy="2285999"/>
          </a:xfrm>
          <a:prstGeom prst="line">
            <a:avLst/>
          </a:prstGeom>
        </p:spPr>
        <p:style>
          <a:lnRef idx="2">
            <a:schemeClr val="accent3"/>
          </a:lnRef>
          <a:fillRef idx="0">
            <a:schemeClr val="accent3"/>
          </a:fillRef>
          <a:effectRef idx="1">
            <a:schemeClr val="accent3"/>
          </a:effectRef>
          <a:fontRef idx="minor">
            <a:schemeClr val="tx1"/>
          </a:fontRef>
        </p:style>
      </p:cxnSp>
      <p:sp>
        <p:nvSpPr>
          <p:cNvPr id="12" name="TextBox 11">
            <a:extLst>
              <a:ext uri="{FF2B5EF4-FFF2-40B4-BE49-F238E27FC236}">
                <a16:creationId xmlns:a16="http://schemas.microsoft.com/office/drawing/2014/main" id="{2176460A-45EE-4696-A77C-3612DA33EFBD}"/>
              </a:ext>
            </a:extLst>
          </p:cNvPr>
          <p:cNvSpPr txBox="1"/>
          <p:nvPr/>
        </p:nvSpPr>
        <p:spPr>
          <a:xfrm>
            <a:off x="6512560" y="4124961"/>
            <a:ext cx="1156115" cy="646331"/>
          </a:xfrm>
          <a:prstGeom prst="rect">
            <a:avLst/>
          </a:prstGeom>
          <a:noFill/>
        </p:spPr>
        <p:txBody>
          <a:bodyPr wrap="square" rtlCol="0">
            <a:spAutoFit/>
          </a:bodyPr>
          <a:lstStyle/>
          <a:p>
            <a:r>
              <a:rPr lang="en-US" dirty="0"/>
              <a:t>Great recession</a:t>
            </a:r>
          </a:p>
        </p:txBody>
      </p:sp>
    </p:spTree>
    <p:extLst>
      <p:ext uri="{BB962C8B-B14F-4D97-AF65-F5344CB8AC3E}">
        <p14:creationId xmlns:p14="http://schemas.microsoft.com/office/powerpoint/2010/main" val="4090923918"/>
      </p:ext>
    </p:extLst>
  </p:cSld>
  <p:clrMapOvr>
    <a:masterClrMapping/>
  </p:clrMapOvr>
</p:sld>
</file>

<file path=ppt/theme/theme1.xml><?xml version="1.0" encoding="utf-8"?>
<a:theme xmlns:a="http://schemas.openxmlformats.org/drawingml/2006/main" name="NTA_PowerPoint_Template_0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TotalTime>
  <Words>681</Words>
  <Application>Microsoft Office PowerPoint</Application>
  <PresentationFormat>Widescreen</PresentationFormat>
  <Paragraphs>65</Paragraphs>
  <Slides>13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Wingdings</vt:lpstr>
      <vt:lpstr>NTA_PowerPoint_Template_02</vt:lpstr>
      <vt:lpstr>US Distributional NTA – first steps and early results</vt:lpstr>
      <vt:lpstr>Most estimates just done yesterday and today, here show early results</vt:lpstr>
      <vt:lpstr>Here is what we have now</vt:lpstr>
      <vt:lpstr>Where we want to go</vt:lpstr>
      <vt:lpstr>Where we want to go (cont.)</vt:lpstr>
      <vt:lpstr>Gretchen will continue…</vt:lpstr>
      <vt:lpstr>The Big Issues</vt:lpstr>
      <vt:lpstr>The Little Issues</vt:lpstr>
      <vt:lpstr>Labor income inequality over time (median of IQ/Med by age)</vt:lpstr>
      <vt:lpstr>Ratio of labor income for college degree to less than high school</vt:lpstr>
      <vt:lpstr>Ratio of male to female labor income dropped throughout</vt:lpstr>
      <vt:lpstr>Comparison to d’ALBIS &amp; BADJI</vt:lpstr>
      <vt:lpstr>Their results and ours – for now; hope to be able to compare more in future.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 Distributional NTA – first steps and early results</dc:title>
  <dc:creator>Ronald Lee</dc:creator>
  <cp:lastModifiedBy>Ronald Lee</cp:lastModifiedBy>
  <cp:revision>4</cp:revision>
  <dcterms:created xsi:type="dcterms:W3CDTF">2020-05-05T00:44:03Z</dcterms:created>
  <dcterms:modified xsi:type="dcterms:W3CDTF">2020-05-05T01:07:27Z</dcterms:modified>
</cp:coreProperties>
</file>